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57" r:id="rId4"/>
    <p:sldId id="260" r:id="rId5"/>
    <p:sldId id="263" r:id="rId6"/>
    <p:sldId id="265" r:id="rId7"/>
    <p:sldId id="274" r:id="rId8"/>
    <p:sldId id="286" r:id="rId9"/>
    <p:sldId id="287" r:id="rId10"/>
    <p:sldId id="288" r:id="rId11"/>
    <p:sldId id="275" r:id="rId12"/>
    <p:sldId id="276" r:id="rId13"/>
    <p:sldId id="285" r:id="rId14"/>
    <p:sldId id="290" r:id="rId15"/>
    <p:sldId id="283" r:id="rId16"/>
    <p:sldId id="284" r:id="rId17"/>
    <p:sldId id="291" r:id="rId18"/>
    <p:sldId id="264" r:id="rId19"/>
    <p:sldId id="277" r:id="rId20"/>
    <p:sldId id="267" r:id="rId21"/>
    <p:sldId id="278" r:id="rId22"/>
    <p:sldId id="259" r:id="rId23"/>
    <p:sldId id="268" r:id="rId24"/>
    <p:sldId id="279" r:id="rId25"/>
    <p:sldId id="269" r:id="rId26"/>
    <p:sldId id="261" r:id="rId27"/>
    <p:sldId id="270" r:id="rId28"/>
    <p:sldId id="280" r:id="rId29"/>
    <p:sldId id="262" r:id="rId30"/>
    <p:sldId id="281" r:id="rId31"/>
    <p:sldId id="272" r:id="rId32"/>
    <p:sldId id="273" r:id="rId33"/>
    <p:sldId id="292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2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 autoAdjust="0"/>
    <p:restoredTop sz="86385"/>
  </p:normalViewPr>
  <p:slideViewPr>
    <p:cSldViewPr snapToGrid="0">
      <p:cViewPr varScale="1">
        <p:scale>
          <a:sx n="108" d="100"/>
          <a:sy n="108" d="100"/>
        </p:scale>
        <p:origin x="1048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1944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tiff>
</file>

<file path=ppt/media/image30.png>
</file>

<file path=ppt/media/image31.svg>
</file>

<file path=ppt/media/image32.png>
</file>

<file path=ppt/media/image3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35C591-023A-A141-93FB-BD2A3C57E89E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F853BF-47F5-F940-A176-D22495DB07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5460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853BF-47F5-F940-A176-D22495DB0780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2726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065BE-0657-4A47-90AD-C21C55E16B19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C3AA4-67BE-44F7-809A-3582401494AF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2EEB-1769-4776-AD69-E7C1260563EB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BB8AF-C16A-4836-A92D-61834B5F0BA5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2193-4505-4A75-99BB-880C6989A757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A18F4-33C3-445B-924C-31108C51719C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7543A-E259-478F-9E0D-57BA40E442B7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B012D-77A1-44B0-BB26-329BA1EE55C9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7499E-3031-413E-B01E-B94970708CAA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EAB0C-2220-4D0E-A0DD-DB7FA0F742F4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6D63-31BF-4B94-B6C5-E20B2C63F515}" type="datetime4">
              <a:rPr lang="en-US" smtClean="0"/>
              <a:pPr/>
              <a:t>August 27,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62B1B13E-D5AF-485E-81A1-82A140076526}" type="datetime4">
              <a:rPr lang="en-US" smtClean="0"/>
              <a:pPr/>
              <a:t>August 27,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5.png"/><Relationship Id="rId4" Type="http://schemas.openxmlformats.org/officeDocument/2006/relationships/image" Target="../media/image2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fr.quora.com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cs.google.com/forms/u/0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00/Login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Sharkwest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160321" y="2331964"/>
            <a:ext cx="6934755" cy="32925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“</a:t>
            </a:r>
            <a:r>
              <a:rPr lang="en-US" dirty="0" err="1"/>
              <a:t>Plongez</a:t>
            </a:r>
            <a:r>
              <a:rPr lang="en-US" dirty="0"/>
              <a:t> </a:t>
            </a:r>
            <a:r>
              <a:rPr lang="en-US" dirty="0" err="1"/>
              <a:t>dans</a:t>
            </a:r>
            <a:r>
              <a:rPr lang="en-US" dirty="0"/>
              <a:t> les </a:t>
            </a:r>
            <a:r>
              <a:rPr lang="en-US" dirty="0" err="1"/>
              <a:t>eaux</a:t>
            </a:r>
            <a:r>
              <a:rPr lang="en-US" dirty="0"/>
              <a:t> </a:t>
            </a:r>
            <a:r>
              <a:rPr lang="en-US" dirty="0" err="1"/>
              <a:t>profondes</a:t>
            </a:r>
            <a:r>
              <a:rPr lang="en-US" dirty="0"/>
              <a:t> des questionnaires"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0C8B524-ABEF-A748-A285-4D9654889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78" y="221083"/>
            <a:ext cx="3186121" cy="3186121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465037A-4A6C-0B46-91E9-7ACC55D330A4}"/>
              </a:ext>
            </a:extLst>
          </p:cNvPr>
          <p:cNvSpPr txBox="1"/>
          <p:nvPr/>
        </p:nvSpPr>
        <p:spPr>
          <a:xfrm>
            <a:off x="6923314" y="5712031"/>
            <a:ext cx="21256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Robin FROMENTIN</a:t>
            </a:r>
          </a:p>
          <a:p>
            <a:r>
              <a:rPr lang="fr-FR" dirty="0">
                <a:solidFill>
                  <a:schemeClr val="bg1"/>
                </a:solidFill>
              </a:rPr>
              <a:t>Kévin POREZ</a:t>
            </a:r>
          </a:p>
          <a:p>
            <a:r>
              <a:rPr lang="fr-FR" dirty="0">
                <a:solidFill>
                  <a:schemeClr val="bg1"/>
                </a:solidFill>
              </a:rPr>
              <a:t>Tanguy EQUINET</a:t>
            </a:r>
          </a:p>
        </p:txBody>
      </p:sp>
    </p:spTree>
    <p:extLst>
      <p:ext uri="{BB962C8B-B14F-4D97-AF65-F5344CB8AC3E}">
        <p14:creationId xmlns:p14="http://schemas.microsoft.com/office/powerpoint/2010/main" val="3391112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52EAB5E4-B9FC-884F-97F9-643B8EE163BF}"/>
              </a:ext>
            </a:extLst>
          </p:cNvPr>
          <p:cNvSpPr txBox="1"/>
          <p:nvPr/>
        </p:nvSpPr>
        <p:spPr>
          <a:xfrm>
            <a:off x="575508" y="1341911"/>
            <a:ext cx="801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Modifier ses informations personnelles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B3D1D8F-F577-7847-9971-CC1A9A697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987" y="1843626"/>
            <a:ext cx="6664518" cy="461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754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36BCA01B-D9EA-BE44-8152-101B449143D1}"/>
              </a:ext>
            </a:extLst>
          </p:cNvPr>
          <p:cNvSpPr txBox="1"/>
          <p:nvPr/>
        </p:nvSpPr>
        <p:spPr>
          <a:xfrm>
            <a:off x="455931" y="1330035"/>
            <a:ext cx="2826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Créer une question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A4581D4-A0F3-7344-8FB8-65C47C3AF7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093"/>
          <a:stretch/>
        </p:blipFill>
        <p:spPr>
          <a:xfrm>
            <a:off x="94704" y="1818884"/>
            <a:ext cx="5367886" cy="331321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862F33E-25B1-B444-A06C-7C781EBBA2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4924" y="2713776"/>
            <a:ext cx="3327784" cy="91545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D32B9DC-CFAC-9749-8138-3F509D343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4924" y="4388638"/>
            <a:ext cx="3509076" cy="94943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20219A4-59BF-6747-8C67-05752155DA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3412" y="1152563"/>
            <a:ext cx="3363048" cy="748754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88502C42-AA6E-2948-A768-72EEF7F931B8}"/>
              </a:ext>
            </a:extLst>
          </p:cNvPr>
          <p:cNvSpPr txBox="1"/>
          <p:nvPr/>
        </p:nvSpPr>
        <p:spPr>
          <a:xfrm>
            <a:off x="5462590" y="719566"/>
            <a:ext cx="21969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Question simple :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5FDE001-D2E2-3F43-A0EA-729198F78A1A}"/>
              </a:ext>
            </a:extLst>
          </p:cNvPr>
          <p:cNvSpPr txBox="1"/>
          <p:nvPr/>
        </p:nvSpPr>
        <p:spPr>
          <a:xfrm>
            <a:off x="5462589" y="2202936"/>
            <a:ext cx="21969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Question à choix multiples :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33139D8-E967-AE49-B8BE-6B665709040A}"/>
              </a:ext>
            </a:extLst>
          </p:cNvPr>
          <p:cNvSpPr txBox="1"/>
          <p:nvPr/>
        </p:nvSpPr>
        <p:spPr>
          <a:xfrm>
            <a:off x="5462588" y="3913381"/>
            <a:ext cx="21969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Question à choix simple :</a:t>
            </a:r>
          </a:p>
        </p:txBody>
      </p:sp>
    </p:spTree>
    <p:extLst>
      <p:ext uri="{BB962C8B-B14F-4D97-AF65-F5344CB8AC3E}">
        <p14:creationId xmlns:p14="http://schemas.microsoft.com/office/powerpoint/2010/main" val="2512885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49C4F87-0D66-BE4E-99FC-DE0A4080F08B}"/>
              </a:ext>
            </a:extLst>
          </p:cNvPr>
          <p:cNvSpPr txBox="1"/>
          <p:nvPr/>
        </p:nvSpPr>
        <p:spPr>
          <a:xfrm>
            <a:off x="724394" y="1117620"/>
            <a:ext cx="72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Modifier une question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322B92D-EDE5-C248-A00D-BF619F75A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603" y="1513456"/>
            <a:ext cx="5632157" cy="516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517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49C4F87-0D66-BE4E-99FC-DE0A4080F08B}"/>
              </a:ext>
            </a:extLst>
          </p:cNvPr>
          <p:cNvSpPr txBox="1"/>
          <p:nvPr/>
        </p:nvSpPr>
        <p:spPr>
          <a:xfrm>
            <a:off x="724394" y="1266319"/>
            <a:ext cx="726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Créer un questionnaire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D6D4140-01BB-0D49-8E0E-D06197A56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648" y="1793163"/>
            <a:ext cx="7135191" cy="462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041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2633D68-7D80-6D4C-AF7D-8BAC68C283FC}"/>
              </a:ext>
            </a:extLst>
          </p:cNvPr>
          <p:cNvSpPr txBox="1"/>
          <p:nvPr/>
        </p:nvSpPr>
        <p:spPr>
          <a:xfrm>
            <a:off x="822960" y="1002698"/>
            <a:ext cx="7267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Supprimer un questionnaire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Modifier un questionnaire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6375D32-0457-DB4B-919D-52DFF4FE2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20" y="2014327"/>
            <a:ext cx="7788480" cy="415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26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1A9C5DB9-67AB-084F-81FE-D0DE5BCCB261}"/>
              </a:ext>
            </a:extLst>
          </p:cNvPr>
          <p:cNvSpPr txBox="1"/>
          <p:nvPr/>
        </p:nvSpPr>
        <p:spPr>
          <a:xfrm>
            <a:off x="822960" y="1353787"/>
            <a:ext cx="5162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Rechercher une question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0DD9623-C591-1448-B2AB-5A29B1D45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255" y="2006930"/>
            <a:ext cx="8458526" cy="228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47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882D89DE-3913-E24A-BC3A-B1E99B5977BA}"/>
              </a:ext>
            </a:extLst>
          </p:cNvPr>
          <p:cNvSpPr txBox="1"/>
          <p:nvPr/>
        </p:nvSpPr>
        <p:spPr>
          <a:xfrm>
            <a:off x="455931" y="1875956"/>
            <a:ext cx="61395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Ajouter une question à l’un de ses questionnaire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Supprimer une question de l’un de ses questionnaire</a:t>
            </a:r>
          </a:p>
        </p:txBody>
      </p:sp>
    </p:spTree>
    <p:extLst>
      <p:ext uri="{BB962C8B-B14F-4D97-AF65-F5344CB8AC3E}">
        <p14:creationId xmlns:p14="http://schemas.microsoft.com/office/powerpoint/2010/main" val="314984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D1D109-DC25-604E-8D66-6D6A78D35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5A1830-3367-C447-91EE-6814C409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3EB7FCF-B28D-0E4A-9D20-B673BE98C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A43F6D9-375A-6447-9A10-CD8D3A38259B}"/>
              </a:ext>
            </a:extLst>
          </p:cNvPr>
          <p:cNvSpPr txBox="1"/>
          <p:nvPr/>
        </p:nvSpPr>
        <p:spPr>
          <a:xfrm>
            <a:off x="455931" y="1319365"/>
            <a:ext cx="6139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Générer le PDF d’un questionnaire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40C21BD-AEBD-394E-B28A-DCA485B2E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20" y="1966049"/>
            <a:ext cx="7682647" cy="448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219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8C5B2100-7BAD-4C48-88DE-3EC5A4613ECA}"/>
              </a:ext>
            </a:extLst>
          </p:cNvPr>
          <p:cNvSpPr/>
          <p:nvPr/>
        </p:nvSpPr>
        <p:spPr>
          <a:xfrm>
            <a:off x="569843" y="1232452"/>
            <a:ext cx="2794707" cy="34323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DU SITE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101B735-2872-524B-88BF-A6F1C6D25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grpSp>
        <p:nvGrpSpPr>
          <p:cNvPr id="18" name="Groupe 17">
            <a:extLst>
              <a:ext uri="{FF2B5EF4-FFF2-40B4-BE49-F238E27FC236}">
                <a16:creationId xmlns:a16="http://schemas.microsoft.com/office/drawing/2014/main" id="{F92740A0-9864-804E-A932-B2BBA26739FD}"/>
              </a:ext>
            </a:extLst>
          </p:cNvPr>
          <p:cNvGrpSpPr/>
          <p:nvPr/>
        </p:nvGrpSpPr>
        <p:grpSpPr>
          <a:xfrm>
            <a:off x="7018535" y="2173512"/>
            <a:ext cx="1911927" cy="1387047"/>
            <a:chOff x="696487" y="2052779"/>
            <a:chExt cx="1911927" cy="1387047"/>
          </a:xfrm>
        </p:grpSpPr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7A01BE1E-C751-344F-8FC0-2A75B5183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594" y="2052779"/>
              <a:ext cx="1017715" cy="1017715"/>
            </a:xfrm>
            <a:prstGeom prst="rect">
              <a:avLst/>
            </a:prstGeom>
          </p:spPr>
        </p:pic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0BEA5B23-F1E2-8B4F-A7F5-65D350ECB373}"/>
                </a:ext>
              </a:extLst>
            </p:cNvPr>
            <p:cNvSpPr txBox="1"/>
            <p:nvPr/>
          </p:nvSpPr>
          <p:spPr>
            <a:xfrm>
              <a:off x="696487" y="3070494"/>
              <a:ext cx="1911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Base de données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5762BEE2-4559-8D4D-A7C5-1610187DBDCF}"/>
              </a:ext>
            </a:extLst>
          </p:cNvPr>
          <p:cNvGrpSpPr/>
          <p:nvPr/>
        </p:nvGrpSpPr>
        <p:grpSpPr>
          <a:xfrm>
            <a:off x="3364550" y="2097510"/>
            <a:ext cx="2585026" cy="1498674"/>
            <a:chOff x="3103255" y="1941152"/>
            <a:chExt cx="2585026" cy="1498674"/>
          </a:xfrm>
        </p:grpSpPr>
        <p:pic>
          <p:nvPicPr>
            <p:cNvPr id="2" name="Image 1">
              <a:extLst>
                <a:ext uri="{FF2B5EF4-FFF2-40B4-BE49-F238E27FC236}">
                  <a16:creationId xmlns:a16="http://schemas.microsoft.com/office/drawing/2014/main" id="{EC04F92B-7A78-EF4C-9966-D29542AAF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6107" y="1941152"/>
              <a:ext cx="1239322" cy="1239322"/>
            </a:xfrm>
            <a:prstGeom prst="rect">
              <a:avLst/>
            </a:prstGeom>
          </p:spPr>
        </p:pic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4DA90BE0-0974-EA47-B44B-40A2BD6E6E2E}"/>
                </a:ext>
              </a:extLst>
            </p:cNvPr>
            <p:cNvSpPr txBox="1"/>
            <p:nvPr/>
          </p:nvSpPr>
          <p:spPr>
            <a:xfrm>
              <a:off x="3103255" y="3070494"/>
              <a:ext cx="258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API Rest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094C5BA8-62B6-804E-BFD0-06A1AECA9678}"/>
              </a:ext>
            </a:extLst>
          </p:cNvPr>
          <p:cNvGrpSpPr/>
          <p:nvPr/>
        </p:nvGrpSpPr>
        <p:grpSpPr>
          <a:xfrm>
            <a:off x="5276724" y="2690909"/>
            <a:ext cx="2083063" cy="307777"/>
            <a:chOff x="1880706" y="2000439"/>
            <a:chExt cx="2083063" cy="307777"/>
          </a:xfrm>
        </p:grpSpPr>
        <p:cxnSp>
          <p:nvCxnSpPr>
            <p:cNvPr id="12" name="Connecteur droit avec flèche 11">
              <a:extLst>
                <a:ext uri="{FF2B5EF4-FFF2-40B4-BE49-F238E27FC236}">
                  <a16:creationId xmlns:a16="http://schemas.microsoft.com/office/drawing/2014/main" id="{1DDA2210-9C95-7747-86F4-9BCFDABE5A1F}"/>
                </a:ext>
              </a:extLst>
            </p:cNvPr>
            <p:cNvCxnSpPr>
              <a:cxnSpLocks/>
            </p:cNvCxnSpPr>
            <p:nvPr/>
          </p:nvCxnSpPr>
          <p:spPr>
            <a:xfrm>
              <a:off x="1880706" y="2282516"/>
              <a:ext cx="20830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D8907772-87D9-1449-AF29-90A88D2F7FCB}"/>
                </a:ext>
              </a:extLst>
            </p:cNvPr>
            <p:cNvSpPr txBox="1"/>
            <p:nvPr/>
          </p:nvSpPr>
          <p:spPr>
            <a:xfrm>
              <a:off x="2138665" y="2000439"/>
              <a:ext cx="16711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Interroge / Requête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68804F31-A83C-E44A-B110-C69E24F7EF16}"/>
              </a:ext>
            </a:extLst>
          </p:cNvPr>
          <p:cNvGrpSpPr/>
          <p:nvPr/>
        </p:nvGrpSpPr>
        <p:grpSpPr>
          <a:xfrm>
            <a:off x="5276724" y="2254427"/>
            <a:ext cx="2083063" cy="307777"/>
            <a:chOff x="1880706" y="2490985"/>
            <a:chExt cx="2083063" cy="307777"/>
          </a:xfrm>
        </p:grpSpPr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070B59CD-BD87-584D-A384-BE3C5E0A1F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80706" y="2786170"/>
              <a:ext cx="20830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A97C6D84-7C92-B14B-8C8E-14ED6F5F863C}"/>
                </a:ext>
              </a:extLst>
            </p:cNvPr>
            <p:cNvSpPr txBox="1"/>
            <p:nvPr/>
          </p:nvSpPr>
          <p:spPr>
            <a:xfrm>
              <a:off x="2140522" y="2490985"/>
              <a:ext cx="16711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Envoie les données</a:t>
              </a:r>
            </a:p>
          </p:txBody>
        </p:sp>
      </p:grpSp>
      <p:pic>
        <p:nvPicPr>
          <p:cNvPr id="37" name="Image 36">
            <a:extLst>
              <a:ext uri="{FF2B5EF4-FFF2-40B4-BE49-F238E27FC236}">
                <a16:creationId xmlns:a16="http://schemas.microsoft.com/office/drawing/2014/main" id="{5D349682-A4BE-D446-918C-B1AD865988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632" y="1810753"/>
            <a:ext cx="870793" cy="870793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45B00D2B-C93A-524C-AA19-8C444287EC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345" y="2840921"/>
            <a:ext cx="713369" cy="703729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DF30DFAA-BED1-304D-AA2C-3059E91C79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345" y="3704025"/>
            <a:ext cx="687757" cy="687757"/>
          </a:xfrm>
          <a:prstGeom prst="rect">
            <a:avLst/>
          </a:prstGeom>
        </p:spPr>
      </p:pic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2ED4F3F4-74B1-0343-A844-F2C68749DD86}"/>
              </a:ext>
            </a:extLst>
          </p:cNvPr>
          <p:cNvCxnSpPr>
            <a:cxnSpLocks/>
            <a:stCxn id="2" idx="1"/>
            <a:endCxn id="37" idx="3"/>
          </p:cNvCxnSpPr>
          <p:nvPr/>
        </p:nvCxnSpPr>
        <p:spPr>
          <a:xfrm flipH="1" flipV="1">
            <a:off x="2046425" y="2246150"/>
            <a:ext cx="1990977" cy="471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65454889-D9C9-2644-B038-BA76E5CC2844}"/>
              </a:ext>
            </a:extLst>
          </p:cNvPr>
          <p:cNvCxnSpPr>
            <a:cxnSpLocks/>
            <a:stCxn id="2" idx="1"/>
            <a:endCxn id="41" idx="3"/>
          </p:cNvCxnSpPr>
          <p:nvPr/>
        </p:nvCxnSpPr>
        <p:spPr>
          <a:xfrm flipH="1">
            <a:off x="1942102" y="2717171"/>
            <a:ext cx="2095300" cy="1330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2554AC43-600F-A842-94E6-CB3C9808FB08}"/>
              </a:ext>
            </a:extLst>
          </p:cNvPr>
          <p:cNvCxnSpPr>
            <a:cxnSpLocks/>
            <a:stCxn id="2" idx="1"/>
            <a:endCxn id="39" idx="3"/>
          </p:cNvCxnSpPr>
          <p:nvPr/>
        </p:nvCxnSpPr>
        <p:spPr>
          <a:xfrm flipH="1">
            <a:off x="1967714" y="2717171"/>
            <a:ext cx="2069688" cy="4756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ZoneTexte 64">
            <a:extLst>
              <a:ext uri="{FF2B5EF4-FFF2-40B4-BE49-F238E27FC236}">
                <a16:creationId xmlns:a16="http://schemas.microsoft.com/office/drawing/2014/main" id="{303BAA71-8C33-AB49-A93B-1EE2E3AAAE6A}"/>
              </a:ext>
            </a:extLst>
          </p:cNvPr>
          <p:cNvSpPr txBox="1"/>
          <p:nvPr/>
        </p:nvSpPr>
        <p:spPr>
          <a:xfrm>
            <a:off x="822960" y="1190691"/>
            <a:ext cx="2114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Site web responsive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8C5B0EAF-7F17-CF4A-AFEE-337D21358164}"/>
              </a:ext>
            </a:extLst>
          </p:cNvPr>
          <p:cNvSpPr txBox="1"/>
          <p:nvPr/>
        </p:nvSpPr>
        <p:spPr>
          <a:xfrm>
            <a:off x="5276127" y="1283609"/>
            <a:ext cx="19296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latin typeface="Britannic Bold" panose="020B0903060703020204" pitchFamily="34" charset="77"/>
              </a:rPr>
              <a:t>ACTUELLEMENT</a:t>
            </a:r>
          </a:p>
        </p:txBody>
      </p:sp>
    </p:spTree>
    <p:extLst>
      <p:ext uri="{BB962C8B-B14F-4D97-AF65-F5344CB8AC3E}">
        <p14:creationId xmlns:p14="http://schemas.microsoft.com/office/powerpoint/2010/main" val="390974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8C5B2100-7BAD-4C48-88DE-3EC5A4613ECA}"/>
              </a:ext>
            </a:extLst>
          </p:cNvPr>
          <p:cNvSpPr/>
          <p:nvPr/>
        </p:nvSpPr>
        <p:spPr>
          <a:xfrm>
            <a:off x="569843" y="994947"/>
            <a:ext cx="2794707" cy="14956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DU SITE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101B735-2872-524B-88BF-A6F1C6D25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grpSp>
        <p:nvGrpSpPr>
          <p:cNvPr id="18" name="Groupe 17">
            <a:extLst>
              <a:ext uri="{FF2B5EF4-FFF2-40B4-BE49-F238E27FC236}">
                <a16:creationId xmlns:a16="http://schemas.microsoft.com/office/drawing/2014/main" id="{F92740A0-9864-804E-A932-B2BBA26739FD}"/>
              </a:ext>
            </a:extLst>
          </p:cNvPr>
          <p:cNvGrpSpPr/>
          <p:nvPr/>
        </p:nvGrpSpPr>
        <p:grpSpPr>
          <a:xfrm>
            <a:off x="7018535" y="2173512"/>
            <a:ext cx="1911927" cy="1387047"/>
            <a:chOff x="696487" y="2052779"/>
            <a:chExt cx="1911927" cy="1387047"/>
          </a:xfrm>
        </p:grpSpPr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7A01BE1E-C751-344F-8FC0-2A75B5183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594" y="2052779"/>
              <a:ext cx="1017715" cy="1017715"/>
            </a:xfrm>
            <a:prstGeom prst="rect">
              <a:avLst/>
            </a:prstGeom>
          </p:spPr>
        </p:pic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0BEA5B23-F1E2-8B4F-A7F5-65D350ECB373}"/>
                </a:ext>
              </a:extLst>
            </p:cNvPr>
            <p:cNvSpPr txBox="1"/>
            <p:nvPr/>
          </p:nvSpPr>
          <p:spPr>
            <a:xfrm>
              <a:off x="696487" y="3070494"/>
              <a:ext cx="1911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Base de données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5762BEE2-4559-8D4D-A7C5-1610187DBDCF}"/>
              </a:ext>
            </a:extLst>
          </p:cNvPr>
          <p:cNvGrpSpPr/>
          <p:nvPr/>
        </p:nvGrpSpPr>
        <p:grpSpPr>
          <a:xfrm>
            <a:off x="3331718" y="2108399"/>
            <a:ext cx="2585026" cy="1498674"/>
            <a:chOff x="3103255" y="1941152"/>
            <a:chExt cx="2585026" cy="1498674"/>
          </a:xfrm>
        </p:grpSpPr>
        <p:pic>
          <p:nvPicPr>
            <p:cNvPr id="2" name="Image 1">
              <a:extLst>
                <a:ext uri="{FF2B5EF4-FFF2-40B4-BE49-F238E27FC236}">
                  <a16:creationId xmlns:a16="http://schemas.microsoft.com/office/drawing/2014/main" id="{EC04F92B-7A78-EF4C-9966-D29542AAF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6107" y="1941152"/>
              <a:ext cx="1239322" cy="1239322"/>
            </a:xfrm>
            <a:prstGeom prst="rect">
              <a:avLst/>
            </a:prstGeom>
          </p:spPr>
        </p:pic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4DA90BE0-0974-EA47-B44B-40A2BD6E6E2E}"/>
                </a:ext>
              </a:extLst>
            </p:cNvPr>
            <p:cNvSpPr txBox="1"/>
            <p:nvPr/>
          </p:nvSpPr>
          <p:spPr>
            <a:xfrm>
              <a:off x="3103255" y="3070494"/>
              <a:ext cx="25850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API Rest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094C5BA8-62B6-804E-BFD0-06A1AECA9678}"/>
              </a:ext>
            </a:extLst>
          </p:cNvPr>
          <p:cNvGrpSpPr/>
          <p:nvPr/>
        </p:nvGrpSpPr>
        <p:grpSpPr>
          <a:xfrm>
            <a:off x="5276724" y="2690909"/>
            <a:ext cx="2083063" cy="307777"/>
            <a:chOff x="1880706" y="2000439"/>
            <a:chExt cx="2083063" cy="307777"/>
          </a:xfrm>
        </p:grpSpPr>
        <p:cxnSp>
          <p:nvCxnSpPr>
            <p:cNvPr id="12" name="Connecteur droit avec flèche 11">
              <a:extLst>
                <a:ext uri="{FF2B5EF4-FFF2-40B4-BE49-F238E27FC236}">
                  <a16:creationId xmlns:a16="http://schemas.microsoft.com/office/drawing/2014/main" id="{1DDA2210-9C95-7747-86F4-9BCFDABE5A1F}"/>
                </a:ext>
              </a:extLst>
            </p:cNvPr>
            <p:cNvCxnSpPr>
              <a:cxnSpLocks/>
            </p:cNvCxnSpPr>
            <p:nvPr/>
          </p:nvCxnSpPr>
          <p:spPr>
            <a:xfrm>
              <a:off x="1880706" y="2282516"/>
              <a:ext cx="20830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D8907772-87D9-1449-AF29-90A88D2F7FCB}"/>
                </a:ext>
              </a:extLst>
            </p:cNvPr>
            <p:cNvSpPr txBox="1"/>
            <p:nvPr/>
          </p:nvSpPr>
          <p:spPr>
            <a:xfrm>
              <a:off x="2138665" y="2000439"/>
              <a:ext cx="16711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Interroge / Requête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68804F31-A83C-E44A-B110-C69E24F7EF16}"/>
              </a:ext>
            </a:extLst>
          </p:cNvPr>
          <p:cNvGrpSpPr/>
          <p:nvPr/>
        </p:nvGrpSpPr>
        <p:grpSpPr>
          <a:xfrm>
            <a:off x="5276724" y="2254427"/>
            <a:ext cx="2083063" cy="307777"/>
            <a:chOff x="1880706" y="2490985"/>
            <a:chExt cx="2083063" cy="307777"/>
          </a:xfrm>
        </p:grpSpPr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070B59CD-BD87-584D-A384-BE3C5E0A1F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80706" y="2786170"/>
              <a:ext cx="20830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A97C6D84-7C92-B14B-8C8E-14ED6F5F863C}"/>
                </a:ext>
              </a:extLst>
            </p:cNvPr>
            <p:cNvSpPr txBox="1"/>
            <p:nvPr/>
          </p:nvSpPr>
          <p:spPr>
            <a:xfrm>
              <a:off x="2140522" y="2490985"/>
              <a:ext cx="16711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dirty="0"/>
                <a:t>Envoie les données</a:t>
              </a:r>
            </a:p>
          </p:txBody>
        </p:sp>
      </p:grpSp>
      <p:pic>
        <p:nvPicPr>
          <p:cNvPr id="37" name="Image 36">
            <a:extLst>
              <a:ext uri="{FF2B5EF4-FFF2-40B4-BE49-F238E27FC236}">
                <a16:creationId xmlns:a16="http://schemas.microsoft.com/office/drawing/2014/main" id="{5D349682-A4BE-D446-918C-B1AD865988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42" y="1293734"/>
            <a:ext cx="619661" cy="619661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45B00D2B-C93A-524C-AA19-8C444287ECE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378" y="1501228"/>
            <a:ext cx="553443" cy="545964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DF30DFAA-BED1-304D-AA2C-3059E91C79C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21" y="1874012"/>
            <a:ext cx="540948" cy="540948"/>
          </a:xfrm>
          <a:prstGeom prst="rect">
            <a:avLst/>
          </a:prstGeom>
        </p:spPr>
      </p:pic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2ED4F3F4-74B1-0343-A844-F2C68749DD86}"/>
              </a:ext>
            </a:extLst>
          </p:cNvPr>
          <p:cNvCxnSpPr>
            <a:cxnSpLocks/>
            <a:stCxn id="2" idx="1"/>
            <a:endCxn id="37" idx="3"/>
          </p:cNvCxnSpPr>
          <p:nvPr/>
        </p:nvCxnSpPr>
        <p:spPr>
          <a:xfrm flipH="1" flipV="1">
            <a:off x="3048503" y="1603565"/>
            <a:ext cx="956067" cy="1124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2554AC43-600F-A842-94E6-CB3C9808FB08}"/>
              </a:ext>
            </a:extLst>
          </p:cNvPr>
          <p:cNvCxnSpPr>
            <a:cxnSpLocks/>
            <a:stCxn id="2" idx="1"/>
            <a:endCxn id="39" idx="3"/>
          </p:cNvCxnSpPr>
          <p:nvPr/>
        </p:nvCxnSpPr>
        <p:spPr>
          <a:xfrm flipH="1" flipV="1">
            <a:off x="2065821" y="1774210"/>
            <a:ext cx="1938749" cy="953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ZoneTexte 64">
            <a:extLst>
              <a:ext uri="{FF2B5EF4-FFF2-40B4-BE49-F238E27FC236}">
                <a16:creationId xmlns:a16="http://schemas.microsoft.com/office/drawing/2014/main" id="{303BAA71-8C33-AB49-A93B-1EE2E3AAAE6A}"/>
              </a:ext>
            </a:extLst>
          </p:cNvPr>
          <p:cNvSpPr txBox="1"/>
          <p:nvPr/>
        </p:nvSpPr>
        <p:spPr>
          <a:xfrm>
            <a:off x="822960" y="953186"/>
            <a:ext cx="2114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Site web responsive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8C5B0EAF-7F17-CF4A-AFEE-337D21358164}"/>
              </a:ext>
            </a:extLst>
          </p:cNvPr>
          <p:cNvSpPr txBox="1"/>
          <p:nvPr/>
        </p:nvSpPr>
        <p:spPr>
          <a:xfrm>
            <a:off x="5276127" y="1283609"/>
            <a:ext cx="2688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latin typeface="Britannic Bold" panose="020B0903060703020204" pitchFamily="34" charset="77"/>
              </a:rPr>
              <a:t>POSSIBILITÉ FUTURE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7FF3B7D-D758-5246-92BE-2275440ADE12}"/>
              </a:ext>
            </a:extLst>
          </p:cNvPr>
          <p:cNvSpPr/>
          <p:nvPr/>
        </p:nvSpPr>
        <p:spPr>
          <a:xfrm>
            <a:off x="574693" y="2602457"/>
            <a:ext cx="2794707" cy="9218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150C9855-AC90-784E-A6AA-C1DFAF547E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378" y="2904615"/>
            <a:ext cx="619661" cy="619661"/>
          </a:xfrm>
          <a:prstGeom prst="rect">
            <a:avLst/>
          </a:prstGeom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C3988A9D-CC2A-654A-BC4C-19C1F4F36DD7}"/>
              </a:ext>
            </a:extLst>
          </p:cNvPr>
          <p:cNvSpPr txBox="1"/>
          <p:nvPr/>
        </p:nvSpPr>
        <p:spPr>
          <a:xfrm>
            <a:off x="827810" y="2560696"/>
            <a:ext cx="2114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Application Android</a:t>
            </a:r>
          </a:p>
        </p:txBody>
      </p: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ECEF3AD1-890B-EF4F-8791-2DE752137E1E}"/>
              </a:ext>
            </a:extLst>
          </p:cNvPr>
          <p:cNvCxnSpPr>
            <a:cxnSpLocks/>
            <a:stCxn id="2" idx="1"/>
            <a:endCxn id="36" idx="3"/>
          </p:cNvCxnSpPr>
          <p:nvPr/>
        </p:nvCxnSpPr>
        <p:spPr>
          <a:xfrm flipH="1">
            <a:off x="2132039" y="2728060"/>
            <a:ext cx="1872531" cy="486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CD4391BA-EB9F-AF4B-B5A1-4641B7F7CF80}"/>
              </a:ext>
            </a:extLst>
          </p:cNvPr>
          <p:cNvSpPr/>
          <p:nvPr/>
        </p:nvSpPr>
        <p:spPr>
          <a:xfrm>
            <a:off x="569843" y="3681696"/>
            <a:ext cx="2794707" cy="9218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47" name="Image 46">
            <a:extLst>
              <a:ext uri="{FF2B5EF4-FFF2-40B4-BE49-F238E27FC236}">
                <a16:creationId xmlns:a16="http://schemas.microsoft.com/office/drawing/2014/main" id="{71AE5EA5-CBA9-EA45-8D75-BB32CDE57A8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528" y="3983854"/>
            <a:ext cx="619661" cy="619661"/>
          </a:xfrm>
          <a:prstGeom prst="rect">
            <a:avLst/>
          </a:prstGeom>
        </p:spPr>
      </p:pic>
      <p:sp>
        <p:nvSpPr>
          <p:cNvPr id="48" name="ZoneTexte 47">
            <a:extLst>
              <a:ext uri="{FF2B5EF4-FFF2-40B4-BE49-F238E27FC236}">
                <a16:creationId xmlns:a16="http://schemas.microsoft.com/office/drawing/2014/main" id="{EAE020BE-66EC-7F47-A92F-A9C96AB06B4D}"/>
              </a:ext>
            </a:extLst>
          </p:cNvPr>
          <p:cNvSpPr txBox="1"/>
          <p:nvPr/>
        </p:nvSpPr>
        <p:spPr>
          <a:xfrm>
            <a:off x="822960" y="3639935"/>
            <a:ext cx="2114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Application iOS</a:t>
            </a:r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1A111F26-5182-7041-B990-7FAEA6004635}"/>
              </a:ext>
            </a:extLst>
          </p:cNvPr>
          <p:cNvCxnSpPr>
            <a:cxnSpLocks/>
            <a:stCxn id="2" idx="1"/>
            <a:endCxn id="47" idx="3"/>
          </p:cNvCxnSpPr>
          <p:nvPr/>
        </p:nvCxnSpPr>
        <p:spPr>
          <a:xfrm flipH="1">
            <a:off x="2127189" y="2728060"/>
            <a:ext cx="1877381" cy="1565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ECA0235D-FCFA-7941-AC4F-6D10CD97EA8D}"/>
              </a:ext>
            </a:extLst>
          </p:cNvPr>
          <p:cNvSpPr txBox="1"/>
          <p:nvPr/>
        </p:nvSpPr>
        <p:spPr>
          <a:xfrm>
            <a:off x="569843" y="4603515"/>
            <a:ext cx="2794707" cy="372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...</a:t>
            </a:r>
          </a:p>
        </p:txBody>
      </p: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65454889-D9C9-2644-B038-BA76E5CC2844}"/>
              </a:ext>
            </a:extLst>
          </p:cNvPr>
          <p:cNvCxnSpPr>
            <a:cxnSpLocks/>
            <a:stCxn id="2" idx="1"/>
            <a:endCxn id="41" idx="3"/>
          </p:cNvCxnSpPr>
          <p:nvPr/>
        </p:nvCxnSpPr>
        <p:spPr>
          <a:xfrm flipH="1" flipV="1">
            <a:off x="1308069" y="2144486"/>
            <a:ext cx="2696501" cy="583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469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47A16A9-79B1-A04C-B486-2C010C99E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480" y="1123207"/>
            <a:ext cx="5041900" cy="33528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6754EFC-1D3D-6C4C-B2B6-97138F76C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926881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FUTURES AMÉLIORATIONS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E278B5B-0A0A-C245-B007-8E176F3E1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918D23F8-AFD2-C44A-B549-E16A324ACB45}"/>
              </a:ext>
            </a:extLst>
          </p:cNvPr>
          <p:cNvSpPr txBox="1"/>
          <p:nvPr/>
        </p:nvSpPr>
        <p:spPr>
          <a:xfrm>
            <a:off x="724394" y="1484244"/>
            <a:ext cx="73403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Une utilisation des questions limitée, selon la participation de l’utilisateur et la qualité des questions (notes de la communauté).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Mise en place d’un système économique (pubs …)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Partage de questionnaires pour les utilisateurs réguliers</a:t>
            </a:r>
          </a:p>
        </p:txBody>
      </p:sp>
    </p:spTree>
    <p:extLst>
      <p:ext uri="{BB962C8B-B14F-4D97-AF65-F5344CB8AC3E}">
        <p14:creationId xmlns:p14="http://schemas.microsoft.com/office/powerpoint/2010/main" val="1386539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FUTURES AMÉLIORATIONS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E278B5B-0A0A-C245-B007-8E176F3E1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CDDDC700-A891-EB42-83A2-7BAB771CC564}"/>
              </a:ext>
            </a:extLst>
          </p:cNvPr>
          <p:cNvSpPr txBox="1"/>
          <p:nvPr/>
        </p:nvSpPr>
        <p:spPr>
          <a:xfrm>
            <a:off x="721084" y="1669774"/>
            <a:ext cx="77246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Ajout d’un champ «Profession» facultatif sur les profils utilisateurs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Système de rangs et de récompenses pour les meilleurs utilisateurs</a:t>
            </a:r>
          </a:p>
        </p:txBody>
      </p:sp>
    </p:spTree>
    <p:extLst>
      <p:ext uri="{BB962C8B-B14F-4D97-AF65-F5344CB8AC3E}">
        <p14:creationId xmlns:p14="http://schemas.microsoft.com/office/powerpoint/2010/main" val="2425982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BCE60B61-71C5-9F42-87E4-B3B677600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9140000">
            <a:off x="1137672" y="2398738"/>
            <a:ext cx="5650992" cy="671666"/>
          </a:xfrm>
        </p:spPr>
        <p:txBody>
          <a:bodyPr/>
          <a:lstStyle/>
          <a:p>
            <a:r>
              <a:rPr lang="fr-FR" dirty="0"/>
              <a:t>ANALYSE DU MARCHÉ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D2CA529-4AD6-AC4A-B271-B6349E18E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C39F901-D8F6-6740-9027-CB0AE5C9D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66556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CONCURRENTS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465BA2-9267-5A4B-A8C0-67C70A356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2DA1C35-0C13-D047-9F0A-AD70A165A79C}"/>
              </a:ext>
            </a:extLst>
          </p:cNvPr>
          <p:cNvSpPr/>
          <p:nvPr/>
        </p:nvSpPr>
        <p:spPr>
          <a:xfrm>
            <a:off x="724394" y="4431335"/>
            <a:ext cx="22778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3"/>
              </a:rPr>
              <a:t>https://fr.quora.com/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E356D8D-2458-CB4D-A4C6-33EC60E8E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69" y="2175875"/>
            <a:ext cx="4211135" cy="136331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B87A3ECB-8314-6F49-8D4A-FC8296B8F029}"/>
              </a:ext>
            </a:extLst>
          </p:cNvPr>
          <p:cNvSpPr txBox="1"/>
          <p:nvPr/>
        </p:nvSpPr>
        <p:spPr>
          <a:xfrm>
            <a:off x="5419298" y="1784866"/>
            <a:ext cx="3087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Création de questions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Édition de questions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Collaboration entre utilisateurs</a:t>
            </a:r>
          </a:p>
        </p:txBody>
      </p:sp>
    </p:spTree>
    <p:extLst>
      <p:ext uri="{BB962C8B-B14F-4D97-AF65-F5344CB8AC3E}">
        <p14:creationId xmlns:p14="http://schemas.microsoft.com/office/powerpoint/2010/main" val="1575404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CONCURRENTS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465BA2-9267-5A4B-A8C0-67C70A356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D902A507-2416-F344-A6E2-3D3EB0ADB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94" y="2305878"/>
            <a:ext cx="4028719" cy="1063763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D2375F8B-E00A-244E-A16B-EC3D263888AC}"/>
              </a:ext>
            </a:extLst>
          </p:cNvPr>
          <p:cNvSpPr txBox="1"/>
          <p:nvPr/>
        </p:nvSpPr>
        <p:spPr>
          <a:xfrm>
            <a:off x="5419298" y="1784866"/>
            <a:ext cx="30877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Création de questionnaires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Partage de questionnaires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Réalisation des questionnaires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13F6D8-0E10-A34D-B2B5-FBA083897177}"/>
              </a:ext>
            </a:extLst>
          </p:cNvPr>
          <p:cNvSpPr/>
          <p:nvPr/>
        </p:nvSpPr>
        <p:spPr>
          <a:xfrm>
            <a:off x="724394" y="4391787"/>
            <a:ext cx="3810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4"/>
              </a:rPr>
              <a:t>https://</a:t>
            </a:r>
            <a:r>
              <a:rPr lang="fr-FR" dirty="0" err="1">
                <a:hlinkClick r:id="rId4"/>
              </a:rPr>
              <a:t>docs.google.com</a:t>
            </a:r>
            <a:r>
              <a:rPr lang="fr-FR" dirty="0">
                <a:hlinkClick r:id="rId4"/>
              </a:rPr>
              <a:t>/</a:t>
            </a:r>
            <a:r>
              <a:rPr lang="fr-FR" dirty="0" err="1">
                <a:hlinkClick r:id="rId4"/>
              </a:rPr>
              <a:t>forms</a:t>
            </a:r>
            <a:r>
              <a:rPr lang="fr-FR" dirty="0">
                <a:hlinkClick r:id="rId4"/>
              </a:rPr>
              <a:t>/u/0/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8013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MODÈLE ÉCONOMIQUE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62221A2-E4DD-1141-A1EF-E24FD2EC3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grpSp>
        <p:nvGrpSpPr>
          <p:cNvPr id="34" name="Groupe 33">
            <a:extLst>
              <a:ext uri="{FF2B5EF4-FFF2-40B4-BE49-F238E27FC236}">
                <a16:creationId xmlns:a16="http://schemas.microsoft.com/office/drawing/2014/main" id="{8CA92F5C-E83D-B449-9DC6-F6762043CFAB}"/>
              </a:ext>
            </a:extLst>
          </p:cNvPr>
          <p:cNvGrpSpPr/>
          <p:nvPr/>
        </p:nvGrpSpPr>
        <p:grpSpPr>
          <a:xfrm>
            <a:off x="2344466" y="1099066"/>
            <a:ext cx="6096000" cy="5104117"/>
            <a:chOff x="2344466" y="1099066"/>
            <a:chExt cx="6096000" cy="5104117"/>
          </a:xfrm>
        </p:grpSpPr>
        <p:sp>
          <p:nvSpPr>
            <p:cNvPr id="35" name="Rectangle à coins arrondis 34">
              <a:extLst>
                <a:ext uri="{FF2B5EF4-FFF2-40B4-BE49-F238E27FC236}">
                  <a16:creationId xmlns:a16="http://schemas.microsoft.com/office/drawing/2014/main" id="{DD0C152E-D8B9-424C-8BFE-3C0C2D91836A}"/>
                </a:ext>
              </a:extLst>
            </p:cNvPr>
            <p:cNvSpPr/>
            <p:nvPr/>
          </p:nvSpPr>
          <p:spPr>
            <a:xfrm>
              <a:off x="2344466" y="1099066"/>
              <a:ext cx="6096000" cy="1838554"/>
            </a:xfrm>
            <a:prstGeom prst="roundRect">
              <a:avLst>
                <a:gd name="adj" fmla="val 10000"/>
              </a:avLst>
            </a:prstGeom>
            <a:solidFill>
              <a:srgbClr val="0070C0">
                <a:alpha val="90000"/>
              </a:srgbClr>
            </a:solidFill>
            <a:ln>
              <a:solidFill>
                <a:schemeClr val="bg1">
                  <a:alpha val="90000"/>
                </a:schemeClr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fr-FR" dirty="0"/>
            </a:p>
          </p:txBody>
        </p:sp>
        <p:sp>
          <p:nvSpPr>
            <p:cNvPr id="37" name="Forme libre 36">
              <a:extLst>
                <a:ext uri="{FF2B5EF4-FFF2-40B4-BE49-F238E27FC236}">
                  <a16:creationId xmlns:a16="http://schemas.microsoft.com/office/drawing/2014/main" id="{6430C925-6FB9-E641-AADE-E08D6202846A}"/>
                </a:ext>
              </a:extLst>
            </p:cNvPr>
            <p:cNvSpPr/>
            <p:nvPr/>
          </p:nvSpPr>
          <p:spPr>
            <a:xfrm rot="21600000">
              <a:off x="2528044" y="2920286"/>
              <a:ext cx="2728020" cy="3267168"/>
            </a:xfrm>
            <a:custGeom>
              <a:avLst/>
              <a:gdLst>
                <a:gd name="connsiteX0" fmla="*/ 286442 w 2728019"/>
                <a:gd name="connsiteY0" fmla="*/ 0 h 3267168"/>
                <a:gd name="connsiteX1" fmla="*/ 2441577 w 2728019"/>
                <a:gd name="connsiteY1" fmla="*/ 0 h 3267168"/>
                <a:gd name="connsiteX2" fmla="*/ 2728019 w 2728019"/>
                <a:gd name="connsiteY2" fmla="*/ 286442 h 3267168"/>
                <a:gd name="connsiteX3" fmla="*/ 2728019 w 2728019"/>
                <a:gd name="connsiteY3" fmla="*/ 3267168 h 3267168"/>
                <a:gd name="connsiteX4" fmla="*/ 2728019 w 2728019"/>
                <a:gd name="connsiteY4" fmla="*/ 3267168 h 3267168"/>
                <a:gd name="connsiteX5" fmla="*/ 0 w 2728019"/>
                <a:gd name="connsiteY5" fmla="*/ 3267168 h 3267168"/>
                <a:gd name="connsiteX6" fmla="*/ 0 w 2728019"/>
                <a:gd name="connsiteY6" fmla="*/ 3267168 h 3267168"/>
                <a:gd name="connsiteX7" fmla="*/ 0 w 2728019"/>
                <a:gd name="connsiteY7" fmla="*/ 286442 h 3267168"/>
                <a:gd name="connsiteX8" fmla="*/ 286442 w 2728019"/>
                <a:gd name="connsiteY8" fmla="*/ 0 h 326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28019" h="3267168">
                  <a:moveTo>
                    <a:pt x="2441577" y="3267168"/>
                  </a:moveTo>
                  <a:lnTo>
                    <a:pt x="286442" y="3267168"/>
                  </a:lnTo>
                  <a:cubicBezTo>
                    <a:pt x="128244" y="3267168"/>
                    <a:pt x="0" y="3138924"/>
                    <a:pt x="0" y="2980726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728019" y="0"/>
                  </a:lnTo>
                  <a:lnTo>
                    <a:pt x="2728019" y="0"/>
                  </a:lnTo>
                  <a:lnTo>
                    <a:pt x="2728019" y="2980726"/>
                  </a:lnTo>
                  <a:cubicBezTo>
                    <a:pt x="2728019" y="3138924"/>
                    <a:pt x="2599775" y="3267168"/>
                    <a:pt x="2441577" y="3267168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1913" tIns="128016" rIns="211912" bIns="211912" numCol="1" spcCol="1270" anchor="t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1800" kern="1200" dirty="0">
                <a:solidFill>
                  <a:schemeClr val="tx1"/>
                </a:solidFill>
              </a:endParaRP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1800" kern="1200" dirty="0">
                <a:solidFill>
                  <a:schemeClr val="tx1"/>
                </a:solidFill>
              </a:endParaRP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1800" kern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Forme libre 38">
              <a:extLst>
                <a:ext uri="{FF2B5EF4-FFF2-40B4-BE49-F238E27FC236}">
                  <a16:creationId xmlns:a16="http://schemas.microsoft.com/office/drawing/2014/main" id="{6D3CEF12-33B6-6540-A0E9-2DE1DB8A9DAA}"/>
                </a:ext>
              </a:extLst>
            </p:cNvPr>
            <p:cNvSpPr/>
            <p:nvPr/>
          </p:nvSpPr>
          <p:spPr>
            <a:xfrm rot="21600000">
              <a:off x="5528866" y="2928762"/>
              <a:ext cx="2728019" cy="3274421"/>
            </a:xfrm>
            <a:custGeom>
              <a:avLst/>
              <a:gdLst>
                <a:gd name="connsiteX0" fmla="*/ 286442 w 2728019"/>
                <a:gd name="connsiteY0" fmla="*/ 0 h 3274420"/>
                <a:gd name="connsiteX1" fmla="*/ 2441577 w 2728019"/>
                <a:gd name="connsiteY1" fmla="*/ 0 h 3274420"/>
                <a:gd name="connsiteX2" fmla="*/ 2728019 w 2728019"/>
                <a:gd name="connsiteY2" fmla="*/ 286442 h 3274420"/>
                <a:gd name="connsiteX3" fmla="*/ 2728019 w 2728019"/>
                <a:gd name="connsiteY3" fmla="*/ 3274420 h 3274420"/>
                <a:gd name="connsiteX4" fmla="*/ 2728019 w 2728019"/>
                <a:gd name="connsiteY4" fmla="*/ 3274420 h 3274420"/>
                <a:gd name="connsiteX5" fmla="*/ 0 w 2728019"/>
                <a:gd name="connsiteY5" fmla="*/ 3274420 h 3274420"/>
                <a:gd name="connsiteX6" fmla="*/ 0 w 2728019"/>
                <a:gd name="connsiteY6" fmla="*/ 3274420 h 3274420"/>
                <a:gd name="connsiteX7" fmla="*/ 0 w 2728019"/>
                <a:gd name="connsiteY7" fmla="*/ 286442 h 3274420"/>
                <a:gd name="connsiteX8" fmla="*/ 286442 w 2728019"/>
                <a:gd name="connsiteY8" fmla="*/ 0 h 3274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28019" h="3274420">
                  <a:moveTo>
                    <a:pt x="2441577" y="3274420"/>
                  </a:moveTo>
                  <a:lnTo>
                    <a:pt x="286442" y="3274420"/>
                  </a:lnTo>
                  <a:cubicBezTo>
                    <a:pt x="128244" y="3274420"/>
                    <a:pt x="0" y="3146176"/>
                    <a:pt x="0" y="2987978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728019" y="0"/>
                  </a:lnTo>
                  <a:lnTo>
                    <a:pt x="2728019" y="0"/>
                  </a:lnTo>
                  <a:lnTo>
                    <a:pt x="2728019" y="2987978"/>
                  </a:lnTo>
                  <a:cubicBezTo>
                    <a:pt x="2728019" y="3146176"/>
                    <a:pt x="2599775" y="3274420"/>
                    <a:pt x="2441577" y="327442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46176" tIns="462281" rIns="546176" bIns="546176" numCol="1" spcCol="1270" anchor="t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65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790FC1-6242-544B-8774-C2E86ABCEA58}"/>
              </a:ext>
            </a:extLst>
          </p:cNvPr>
          <p:cNvGrpSpPr/>
          <p:nvPr/>
        </p:nvGrpSpPr>
        <p:grpSpPr>
          <a:xfrm>
            <a:off x="380322" y="2928731"/>
            <a:ext cx="1933853" cy="3261139"/>
            <a:chOff x="183579" y="1828799"/>
            <a:chExt cx="2728019" cy="2235200"/>
          </a:xfrm>
        </p:grpSpPr>
        <p:sp>
          <p:nvSpPr>
            <p:cNvPr id="21" name="Rectangle à coins arrondis 20">
              <a:extLst>
                <a:ext uri="{FF2B5EF4-FFF2-40B4-BE49-F238E27FC236}">
                  <a16:creationId xmlns:a16="http://schemas.microsoft.com/office/drawing/2014/main" id="{FFD3611E-6150-4E4B-9D6A-36AE209B254A}"/>
                </a:ext>
              </a:extLst>
            </p:cNvPr>
            <p:cNvSpPr/>
            <p:nvPr/>
          </p:nvSpPr>
          <p:spPr>
            <a:xfrm rot="10800000">
              <a:off x="183579" y="1828799"/>
              <a:ext cx="2728019" cy="22352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6795C411-BBA5-C748-B505-0423DBAE2CE0}"/>
                </a:ext>
              </a:extLst>
            </p:cNvPr>
            <p:cNvSpPr txBox="1"/>
            <p:nvPr/>
          </p:nvSpPr>
          <p:spPr>
            <a:xfrm>
              <a:off x="252319" y="1828799"/>
              <a:ext cx="2590537" cy="216646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8016" tIns="128016" rIns="128016" bIns="128016" numCol="1" spcCol="1270" anchor="t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1800" kern="1200" dirty="0">
                <a:solidFill>
                  <a:schemeClr val="tx1"/>
                </a:solidFill>
              </a:endParaRP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800" kern="1200" dirty="0">
                  <a:solidFill>
                    <a:schemeClr val="tx1"/>
                  </a:solidFill>
                </a:rPr>
                <a:t>Publicités</a:t>
              </a: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1800" kern="1200" dirty="0">
                <a:solidFill>
                  <a:schemeClr val="tx1"/>
                </a:solidFill>
              </a:endParaRP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800" kern="1200" dirty="0">
                  <a:solidFill>
                    <a:schemeClr val="tx1"/>
                  </a:solidFill>
                </a:rPr>
                <a:t>Questionnaires maximum</a:t>
              </a: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dirty="0">
                <a:solidFill>
                  <a:schemeClr val="tx1"/>
                </a:solidFill>
              </a:endParaRP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800" kern="1200" dirty="0">
                  <a:solidFill>
                    <a:schemeClr val="tx1"/>
                  </a:solidFill>
                </a:rPr>
                <a:t>Questions maximum par questionnaire</a:t>
              </a: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1800" kern="1200" dirty="0">
                <a:solidFill>
                  <a:schemeClr val="tx1"/>
                </a:solidFill>
              </a:endParaRP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fr-FR" sz="1800" kern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24" name="Graphique 23" descr="Coche">
            <a:extLst>
              <a:ext uri="{FF2B5EF4-FFF2-40B4-BE49-F238E27FC236}">
                <a16:creationId xmlns:a16="http://schemas.microsoft.com/office/drawing/2014/main" id="{BDE8A06F-4D09-AD45-A337-40E28A96BD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12263" y="3277227"/>
            <a:ext cx="381000" cy="381000"/>
          </a:xfrm>
          <a:prstGeom prst="rect">
            <a:avLst/>
          </a:prstGeom>
        </p:spPr>
      </p:pic>
      <p:pic>
        <p:nvPicPr>
          <p:cNvPr id="28" name="Graphique 27" descr="Fermer">
            <a:extLst>
              <a:ext uri="{FF2B5EF4-FFF2-40B4-BE49-F238E27FC236}">
                <a16:creationId xmlns:a16="http://schemas.microsoft.com/office/drawing/2014/main" id="{0164B429-F293-EB47-BF4F-1AC1558868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65879" y="3240732"/>
            <a:ext cx="453990" cy="453990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AB9DC3AF-DC55-C440-933D-329D23C86D03}"/>
              </a:ext>
            </a:extLst>
          </p:cNvPr>
          <p:cNvSpPr txBox="1"/>
          <p:nvPr/>
        </p:nvSpPr>
        <p:spPr>
          <a:xfrm>
            <a:off x="3147390" y="4150948"/>
            <a:ext cx="1510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5C532819-0255-E748-AD55-EC8711246C4E}"/>
              </a:ext>
            </a:extLst>
          </p:cNvPr>
          <p:cNvSpPr txBox="1"/>
          <p:nvPr/>
        </p:nvSpPr>
        <p:spPr>
          <a:xfrm>
            <a:off x="3133084" y="5167786"/>
            <a:ext cx="1510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C850F640-B7B7-0746-B84F-F7B813E23373}"/>
              </a:ext>
            </a:extLst>
          </p:cNvPr>
          <p:cNvSpPr txBox="1"/>
          <p:nvPr/>
        </p:nvSpPr>
        <p:spPr>
          <a:xfrm>
            <a:off x="6225154" y="4150948"/>
            <a:ext cx="1510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rgbClr val="0070C0"/>
                </a:solidFill>
              </a:rPr>
              <a:t>illimité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AFEDC46B-D79F-B143-90A4-BF7C0A9F7EB0}"/>
              </a:ext>
            </a:extLst>
          </p:cNvPr>
          <p:cNvSpPr txBox="1"/>
          <p:nvPr/>
        </p:nvSpPr>
        <p:spPr>
          <a:xfrm>
            <a:off x="6225154" y="5167786"/>
            <a:ext cx="15107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rgbClr val="0070C0"/>
                </a:solidFill>
              </a:rPr>
              <a:t>illimité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F5CE1B5-4999-EB4B-824C-2C7FADA8B9C7}"/>
              </a:ext>
            </a:extLst>
          </p:cNvPr>
          <p:cNvSpPr/>
          <p:nvPr/>
        </p:nvSpPr>
        <p:spPr>
          <a:xfrm>
            <a:off x="2528044" y="1466849"/>
            <a:ext cx="26463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GRATUIT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227E987-B412-4D4C-A144-D9C73747F701}"/>
              </a:ext>
            </a:extLst>
          </p:cNvPr>
          <p:cNvSpPr/>
          <p:nvPr/>
        </p:nvSpPr>
        <p:spPr>
          <a:xfrm>
            <a:off x="5717104" y="1466849"/>
            <a:ext cx="23515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PAYANT</a:t>
            </a:r>
          </a:p>
        </p:txBody>
      </p:sp>
    </p:spTree>
    <p:extLst>
      <p:ext uri="{BB962C8B-B14F-4D97-AF65-F5344CB8AC3E}">
        <p14:creationId xmlns:p14="http://schemas.microsoft.com/office/powerpoint/2010/main" val="33130430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BCE60B61-71C5-9F42-87E4-B3B677600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9140000">
            <a:off x="1137672" y="2398738"/>
            <a:ext cx="5650992" cy="671666"/>
          </a:xfrm>
        </p:spPr>
        <p:txBody>
          <a:bodyPr/>
          <a:lstStyle/>
          <a:p>
            <a:r>
              <a:rPr lang="fr-FR" dirty="0"/>
              <a:t>ORGANISATION du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D2CA529-4AD6-AC4A-B271-B6349E18E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047EA51-7D7C-4C42-9E27-5848DE1C0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586029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760"/>
            <a:ext cx="8080998" cy="548640"/>
          </a:xfrm>
        </p:spPr>
        <p:txBody>
          <a:bodyPr/>
          <a:lstStyle/>
          <a:p>
            <a:r>
              <a:rPr lang="fr-FR" dirty="0"/>
              <a:t>RÉPARTITION DES TÂCHES et gestion du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CE43053-2E9A-474B-BFD6-AF10B017B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B6865E2-9523-DC4B-B6CB-95C2291004ED}"/>
              </a:ext>
            </a:extLst>
          </p:cNvPr>
          <p:cNvSpPr txBox="1"/>
          <p:nvPr/>
        </p:nvSpPr>
        <p:spPr>
          <a:xfrm>
            <a:off x="1285461" y="1404730"/>
            <a:ext cx="65598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Outil de gestion de version du code avec Git sous Bitbucket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Création des tâches à réaliser sous Jira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Objectifs par sprints (1 à 4 semaines)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Réunions de fin de sprints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55801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AVIS D’UTILISATEURS CIBLÉS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CE43053-2E9A-474B-BFD6-AF10B017B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E253670B-8AA7-BD42-841C-DE533268ABD0}"/>
              </a:ext>
            </a:extLst>
          </p:cNvPr>
          <p:cNvSpPr txBox="1"/>
          <p:nvPr/>
        </p:nvSpPr>
        <p:spPr>
          <a:xfrm>
            <a:off x="724394" y="1696278"/>
            <a:ext cx="73329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Consultation d’un professeur des écoles et d’un professeur d’histoire en collège.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Prise en compte des remarques dans le développement de Sharkwest</a:t>
            </a:r>
          </a:p>
        </p:txBody>
      </p:sp>
    </p:spTree>
    <p:extLst>
      <p:ext uri="{BB962C8B-B14F-4D97-AF65-F5344CB8AC3E}">
        <p14:creationId xmlns:p14="http://schemas.microsoft.com/office/powerpoint/2010/main" val="2925725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BCE60B61-71C5-9F42-87E4-B3B677600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9140000">
            <a:off x="1137672" y="2398738"/>
            <a:ext cx="5650992" cy="671666"/>
          </a:xfrm>
        </p:spPr>
        <p:txBody>
          <a:bodyPr/>
          <a:lstStyle/>
          <a:p>
            <a:r>
              <a:rPr lang="fr-FR" dirty="0"/>
              <a:t>LES TESTS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D2CA529-4AD6-AC4A-B271-B6349E18E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7C7753D-61C7-A449-A8ED-4E6C407B7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3499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5A7D17-028F-AD4F-92AA-E65BEC899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5941D3-803D-FD46-A3B5-CD59EA0AC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207" y="1499250"/>
            <a:ext cx="2917767" cy="2782603"/>
          </a:xfrm>
        </p:spPr>
        <p:txBody>
          <a:bodyPr>
            <a:normAutofit fontScale="92500" lnSpcReduction="10000"/>
          </a:bodyPr>
          <a:lstStyle/>
          <a:p>
            <a:pPr>
              <a:buAutoNum type="arabicPeriod"/>
            </a:pPr>
            <a:r>
              <a:rPr lang="fr-FR" dirty="0"/>
              <a:t>Description du projet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Le concept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Les cibles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Les fonctionnalités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Architecture du site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Futures améliorations</a:t>
            </a:r>
          </a:p>
          <a:p>
            <a:pPr marL="237744" lvl="2" indent="0">
              <a:buClr>
                <a:schemeClr val="tx1"/>
              </a:buClr>
              <a:buNone/>
            </a:pPr>
            <a:endParaRPr lang="fr-FR" dirty="0"/>
          </a:p>
          <a:p>
            <a:pPr marL="0" indent="0"/>
            <a:r>
              <a:rPr lang="fr-FR" dirty="0"/>
              <a:t>2. Analyse du marché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Les concurrents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Le modèle économique</a:t>
            </a:r>
          </a:p>
          <a:p>
            <a:pPr marL="237744" lvl="2" indent="0">
              <a:buClr>
                <a:schemeClr val="tx1"/>
              </a:buClr>
              <a:buNone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131B775-0B98-D645-B80D-150432950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80C4AF73-84CA-5248-9F52-7FAAB46BEDA6}"/>
              </a:ext>
            </a:extLst>
          </p:cNvPr>
          <p:cNvSpPr txBox="1">
            <a:spLocks/>
          </p:cNvSpPr>
          <p:nvPr/>
        </p:nvSpPr>
        <p:spPr>
          <a:xfrm>
            <a:off x="4784035" y="1499249"/>
            <a:ext cx="4119923" cy="278260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ts val="8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37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23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309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95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33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819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92224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fr-FR" dirty="0"/>
              <a:t>3. Organisation du projet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Répartition des tâches et gestion du projet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Avis d’utilisateurs ciblés</a:t>
            </a:r>
          </a:p>
          <a:p>
            <a:pPr marL="0" indent="0"/>
            <a:endParaRPr lang="fr-FR" dirty="0"/>
          </a:p>
          <a:p>
            <a:pPr marL="0" indent="0"/>
            <a:r>
              <a:rPr lang="fr-FR" dirty="0"/>
              <a:t>4. Les tests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Les tests unitaires</a:t>
            </a:r>
          </a:p>
          <a:p>
            <a:pPr lvl="2">
              <a:buClr>
                <a:schemeClr val="tx1"/>
              </a:buClr>
              <a:buFont typeface="Wingdings" pitchFamily="2" charset="2"/>
              <a:buChar char="Ø"/>
            </a:pPr>
            <a:r>
              <a:rPr lang="fr-FR" dirty="0"/>
              <a:t> Les tests de validation</a:t>
            </a:r>
          </a:p>
          <a:p>
            <a:pPr marL="0" indent="0"/>
            <a:endParaRPr lang="fr-FR" dirty="0"/>
          </a:p>
          <a:p>
            <a:pPr marL="0" indent="0"/>
            <a:r>
              <a:rPr lang="fr-FR" dirty="0"/>
              <a:t>5. Démonstration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823797F-E0B5-FA4F-9F16-7F1157754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559031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tests unitaires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449FD88-83F0-454F-8C59-1F78F3BE3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E557F33-021F-AB47-A960-7DD9A58B03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03" t="5339" r="2625" b="4074"/>
          <a:stretch/>
        </p:blipFill>
        <p:spPr>
          <a:xfrm>
            <a:off x="119264" y="2133064"/>
            <a:ext cx="8928332" cy="3485858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CB85D9F8-8F9A-9543-AC5C-13CA0E3BF8D5}"/>
              </a:ext>
            </a:extLst>
          </p:cNvPr>
          <p:cNvSpPr txBox="1"/>
          <p:nvPr/>
        </p:nvSpPr>
        <p:spPr>
          <a:xfrm>
            <a:off x="119264" y="1396498"/>
            <a:ext cx="4596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 : Création d’un questionnaire</a:t>
            </a:r>
          </a:p>
        </p:txBody>
      </p:sp>
    </p:spTree>
    <p:extLst>
      <p:ext uri="{BB962C8B-B14F-4D97-AF65-F5344CB8AC3E}">
        <p14:creationId xmlns:p14="http://schemas.microsoft.com/office/powerpoint/2010/main" val="38776498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tests de validation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2504A64-F4E4-E348-BB12-1F478D1FC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EFD99FCF-ACFF-469C-AC86-20095C1CF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27" y="1268982"/>
            <a:ext cx="8419606" cy="415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9291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9140000">
            <a:off x="1166554" y="2582859"/>
            <a:ext cx="5650992" cy="583628"/>
          </a:xfrm>
        </p:spPr>
        <p:txBody>
          <a:bodyPr/>
          <a:lstStyle/>
          <a:p>
            <a:r>
              <a:rPr lang="fr-FR" dirty="0"/>
              <a:t>DEMONSTRATION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3F51A13-8EE5-B542-8EB8-2930063E7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314693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FABA46C-AA42-0348-BF1B-A0DBC2863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33</a:t>
            </a:fld>
            <a:endParaRPr lang="en-US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C7ECC2EE-93B9-DF47-93E3-194F7EADAEB6}"/>
              </a:ext>
            </a:extLst>
          </p:cNvPr>
          <p:cNvGrpSpPr/>
          <p:nvPr/>
        </p:nvGrpSpPr>
        <p:grpSpPr>
          <a:xfrm>
            <a:off x="2490715" y="287346"/>
            <a:ext cx="3917034" cy="4583981"/>
            <a:chOff x="2490715" y="287346"/>
            <a:chExt cx="3917034" cy="4583981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BF45CF14-F8CB-F646-BDA1-C2F3F74AE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38817" y="287346"/>
              <a:ext cx="3820830" cy="3820830"/>
            </a:xfrm>
            <a:prstGeom prst="rect">
              <a:avLst/>
            </a:prstGeom>
          </p:spPr>
        </p:pic>
        <p:sp>
          <p:nvSpPr>
            <p:cNvPr id="6" name="Rectangle 5">
              <a:hlinkClick r:id="rId3"/>
              <a:extLst>
                <a:ext uri="{FF2B5EF4-FFF2-40B4-BE49-F238E27FC236}">
                  <a16:creationId xmlns:a16="http://schemas.microsoft.com/office/drawing/2014/main" id="{D64D9E1A-6157-FE4D-A73C-742B2F3B1086}"/>
                </a:ext>
              </a:extLst>
            </p:cNvPr>
            <p:cNvSpPr/>
            <p:nvPr/>
          </p:nvSpPr>
          <p:spPr>
            <a:xfrm>
              <a:off x="2490715" y="3947997"/>
              <a:ext cx="391703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b="0" cap="none" spc="0" dirty="0">
                  <a:ln w="0"/>
                  <a:solidFill>
                    <a:srgbClr val="36528C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SHARKWEST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6192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BCE60B61-71C5-9F42-87E4-B3B677600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9140000">
            <a:off x="1137672" y="2398738"/>
            <a:ext cx="5650992" cy="671666"/>
          </a:xfrm>
        </p:spPr>
        <p:txBody>
          <a:bodyPr/>
          <a:lstStyle/>
          <a:p>
            <a:r>
              <a:rPr lang="fr-FR" dirty="0"/>
              <a:t>Description du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D2CA529-4AD6-AC4A-B271-B6349E18E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94AAD17-471A-3E4E-9F05-5DDE80BE4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08423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concept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BDD9C84-EB11-1F4D-8876-E6860F94B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649" y="1650959"/>
            <a:ext cx="3466702" cy="2646249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047250D-024F-EB48-9945-E148B3AD3371}"/>
              </a:ext>
            </a:extLst>
          </p:cNvPr>
          <p:cNvSpPr txBox="1"/>
          <p:nvPr/>
        </p:nvSpPr>
        <p:spPr>
          <a:xfrm>
            <a:off x="822960" y="1516588"/>
            <a:ext cx="33182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Une communauté d’utilisateurs</a:t>
            </a:r>
          </a:p>
          <a:p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Du partage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Une banque de données conséquente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Une recherche simple et efficace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30814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CIBLES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2D803B-D235-2441-8FF7-752C1801E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9340E53-0793-4049-99B9-D2BAD1EA9BFC}"/>
              </a:ext>
            </a:extLst>
          </p:cNvPr>
          <p:cNvSpPr txBox="1"/>
          <p:nvPr/>
        </p:nvSpPr>
        <p:spPr>
          <a:xfrm>
            <a:off x="1196163" y="1538297"/>
            <a:ext cx="31825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milieu éducatif :</a:t>
            </a:r>
          </a:p>
          <a:p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Professeurs des écoles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Professeurs de collège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Professeurs de lycée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Enseignants post-bac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Formateurs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...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5065748A-BBE2-364C-A3E3-B8AC3F753B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5092" y="914399"/>
            <a:ext cx="2670124" cy="355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25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52EAB5E4-B9FC-884F-97F9-643B8EE163BF}"/>
              </a:ext>
            </a:extLst>
          </p:cNvPr>
          <p:cNvSpPr txBox="1"/>
          <p:nvPr/>
        </p:nvSpPr>
        <p:spPr>
          <a:xfrm>
            <a:off x="575508" y="1341911"/>
            <a:ext cx="8015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Créer un compte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7332641-64C7-1341-B6BF-2632410DD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400" y="1815548"/>
            <a:ext cx="7175500" cy="383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979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52EAB5E4-B9FC-884F-97F9-643B8EE163BF}"/>
              </a:ext>
            </a:extLst>
          </p:cNvPr>
          <p:cNvSpPr txBox="1"/>
          <p:nvPr/>
        </p:nvSpPr>
        <p:spPr>
          <a:xfrm>
            <a:off x="575508" y="1341911"/>
            <a:ext cx="801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Se connecter au site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AE5DC7D-1432-CA49-8932-7F165AE4F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58" y="1909032"/>
            <a:ext cx="84836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38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8A2279CC-9FD9-A545-8801-B95F8781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FONCTIONNALITÉS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48928A-08EA-0643-9DAC-5354FAF1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DDD923C2-5428-AF44-A167-97073621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69" y="377475"/>
            <a:ext cx="536925" cy="536925"/>
          </a:xfrm>
          <a:prstGeom prst="rect">
            <a:avLst/>
          </a:prstGeom>
          <a:noFill/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52EAB5E4-B9FC-884F-97F9-643B8EE163BF}"/>
              </a:ext>
            </a:extLst>
          </p:cNvPr>
          <p:cNvSpPr txBox="1"/>
          <p:nvPr/>
        </p:nvSpPr>
        <p:spPr>
          <a:xfrm>
            <a:off x="575508" y="1341911"/>
            <a:ext cx="801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Consulter un profil utilisateur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6D86F08-0524-454B-B1DE-20065AE00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89" y="1838533"/>
            <a:ext cx="7060372" cy="458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1987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Personnalisé 3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00ADDF"/>
      </a:accent2>
      <a:accent3>
        <a:srgbClr val="37548F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1055</TotalTime>
  <Words>472</Words>
  <Application>Microsoft Macintosh PowerPoint</Application>
  <PresentationFormat>Affichage à l'écran (4:3)</PresentationFormat>
  <Paragraphs>202</Paragraphs>
  <Slides>33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33</vt:i4>
      </vt:variant>
    </vt:vector>
  </HeadingPairs>
  <TitlesOfParts>
    <vt:vector size="41" baseType="lpstr">
      <vt:lpstr>Arial</vt:lpstr>
      <vt:lpstr>Britannic Bold</vt:lpstr>
      <vt:lpstr>Calibri</vt:lpstr>
      <vt:lpstr>Franklin Gothic Book</vt:lpstr>
      <vt:lpstr>Franklin Gothic Medium</vt:lpstr>
      <vt:lpstr>Tunga</vt:lpstr>
      <vt:lpstr>Wingdings</vt:lpstr>
      <vt:lpstr>Angles</vt:lpstr>
      <vt:lpstr>Sharkwest</vt:lpstr>
      <vt:lpstr>Introduction</vt:lpstr>
      <vt:lpstr>SOMMAIRE</vt:lpstr>
      <vt:lpstr>Description du projet</vt:lpstr>
      <vt:lpstr>Le concept</vt:lpstr>
      <vt:lpstr>LES CIBLES</vt:lpstr>
      <vt:lpstr>LES FONCTIONNALITÉS</vt:lpstr>
      <vt:lpstr>LES FONCTIONNALITÉS</vt:lpstr>
      <vt:lpstr>LES FONCTIONNALITÉS</vt:lpstr>
      <vt:lpstr>LES FONCTIONNALITÉS</vt:lpstr>
      <vt:lpstr>LES FONCTIONNALITÉS</vt:lpstr>
      <vt:lpstr>LES FONCTIONNALITÉS</vt:lpstr>
      <vt:lpstr>LES FONCTIONNALITÉS</vt:lpstr>
      <vt:lpstr>LES FONCTIONNALITÉS</vt:lpstr>
      <vt:lpstr>LES FONCTIONNALITÉS</vt:lpstr>
      <vt:lpstr>LES FONCTIONNALITÉS</vt:lpstr>
      <vt:lpstr>LES FONCTIONNALITÉS</vt:lpstr>
      <vt:lpstr>ARCHITECTURE DU SITE</vt:lpstr>
      <vt:lpstr>ARCHITECTURE DU SITE</vt:lpstr>
      <vt:lpstr>LES FUTURES AMÉLIORATIONS</vt:lpstr>
      <vt:lpstr>LES FUTURES AMÉLIORATIONS</vt:lpstr>
      <vt:lpstr>ANALYSE DU MARCHÉ</vt:lpstr>
      <vt:lpstr>LES CONCURRENTS</vt:lpstr>
      <vt:lpstr>LES CONCURRENTS</vt:lpstr>
      <vt:lpstr>LE MODÈLE ÉCONOMIQUE</vt:lpstr>
      <vt:lpstr>ORGANISATION du projet</vt:lpstr>
      <vt:lpstr>RÉPARTITION DES TÂCHES et gestion du projet</vt:lpstr>
      <vt:lpstr>AVIS D’UTILISATEURS CIBLÉS</vt:lpstr>
      <vt:lpstr>LES TESTS</vt:lpstr>
      <vt:lpstr>LES tests unitaires</vt:lpstr>
      <vt:lpstr>LES tests de validation</vt:lpstr>
      <vt:lpstr>DEMONSTRATION</vt:lpstr>
      <vt:lpstr>Présentation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Robin Fromentin</cp:lastModifiedBy>
  <cp:revision>132</cp:revision>
  <dcterms:created xsi:type="dcterms:W3CDTF">2014-09-16T21:28:01Z</dcterms:created>
  <dcterms:modified xsi:type="dcterms:W3CDTF">2018-08-27T07:18:20Z</dcterms:modified>
</cp:coreProperties>
</file>

<file path=docProps/thumbnail.jpeg>
</file>